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4C18EF06-B381-474C-8C05-9634260117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solidFill>
                  <a:srgbClr val="FF0000"/>
                </a:solidFill>
              </a:rPr>
              <a:t>Rozwój psychoseksualny dziecka</a:t>
            </a:r>
          </a:p>
        </p:txBody>
      </p:sp>
    </p:spTree>
    <p:extLst>
      <p:ext uri="{BB962C8B-B14F-4D97-AF65-F5344CB8AC3E}">
        <p14:creationId xmlns:p14="http://schemas.microsoft.com/office/powerpoint/2010/main" val="1625145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B670DD17-AD30-45C8-94A2-0E34A2817358}"/>
              </a:ext>
            </a:extLst>
          </p:cNvPr>
          <p:cNvSpPr/>
          <p:nvPr/>
        </p:nvSpPr>
        <p:spPr>
          <a:xfrm>
            <a:off x="992256" y="679309"/>
            <a:ext cx="102074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Faza latencji - </a:t>
            </a:r>
            <a: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czyli wyciszenia, brak zainteresowania sprawami seksualnymi, występuje w okresie wczesnoszkolnym, około 7.-10. roku życia. </a:t>
            </a:r>
            <a:br>
              <a:rPr lang="pl-PL" dirty="0"/>
            </a:br>
            <a:br>
              <a:rPr lang="pl-PL" dirty="0"/>
            </a:br>
            <a:r>
              <a:rPr lang="pl-PL" b="1" dirty="0"/>
              <a:t>Faza homofilna - faza wyprzedzająca dojrzewanie i występująca w jego początkowym okresie (10.-12. rok życia), może się jednak wydłużyć.</a:t>
            </a:r>
            <a:r>
              <a:rPr lang="pl-PL" dirty="0"/>
              <a:t> </a:t>
            </a:r>
            <a: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Przejawia się latentnymi tendencjami homoseksualnymi i wyraża się m.in. w dążeniu do przebywania w obecności osób jedynie tej samej płci, w wysublimowanych zachowaniach w stosunku do płci własnej, z reguły związanych z uczuciem głębokiej przyjaźni (zwłaszcza u dziewcząt). W niektórych przypadkach (z badań wynika, że takie doświadczenia ma 6% dziewcząt i 12 % chłopców) może dochodzić do kontaktów homoseksualnych, najczęściej w formie pieszczot. Rzadko jest to symptom orientacji homoseksualnej. </a:t>
            </a:r>
            <a:b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pl-PL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705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C7012634-8A70-4FD7-BA79-C3E15C5197F4}"/>
              </a:ext>
            </a:extLst>
          </p:cNvPr>
          <p:cNvSpPr/>
          <p:nvPr/>
        </p:nvSpPr>
        <p:spPr>
          <a:xfrm>
            <a:off x="934278" y="2136339"/>
            <a:ext cx="1063487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Faza genitalna </a:t>
            </a:r>
            <a:r>
              <a:rPr lang="pl-PL" dirty="0"/>
              <a:t>- </a:t>
            </a:r>
            <a: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zaczyna się w okresie dojrzewania płciowego, około 12.-14. roku życia; zanim rozwinie się w pełni, występują zachowania typu masturbacyjnego. Obejmuje okres dojrzałości, kiedy człowiek jest zdolny do współżycia seksualnego z partnerem płci przeciwnej, przeżywania satysfakcji seksualnej i uczucia.</a:t>
            </a:r>
            <a:b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4414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A3043976-0268-424C-8B49-FD00CCF5016A}"/>
              </a:ext>
            </a:extLst>
          </p:cNvPr>
          <p:cNvSpPr/>
          <p:nvPr/>
        </p:nvSpPr>
        <p:spPr>
          <a:xfrm>
            <a:off x="1182757" y="1720840"/>
            <a:ext cx="9760225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Według innych podziałów rozwój psychoseksualny człowieka trwa od poczęcia do starości. Obejmuje kolejne fazy, z których każda ma właściwe sobie cechy i zadania oraz uwarunkowuje przebieg faz następnych. </a:t>
            </a:r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sz="2400" dirty="0"/>
              <a:t>Faza płodowa; </a:t>
            </a:r>
            <a: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cechy istotne: determinacja płci, powstanie ośrodków seksualnych w mózgu, początki życia psychicznego; uwarunkowania: czynniki genetyczne, zdrowie rodziców, przebieg ciąży, postawy wobec rodzicielstwa, płci. </a:t>
            </a:r>
            <a:endParaRPr lang="pl-PL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233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6F919D57-E6AC-4DCB-9339-B5A9BB5F2E78}"/>
              </a:ext>
            </a:extLst>
          </p:cNvPr>
          <p:cNvSpPr/>
          <p:nvPr/>
        </p:nvSpPr>
        <p:spPr>
          <a:xfrm>
            <a:off x="1063487" y="1443841"/>
            <a:ext cx="1011803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Faza narodzin; </a:t>
            </a:r>
            <a: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cechy istotne: szok porodowy; uwarunkowania: przebieg porodu, pierwsza reakcja uczuciowa matki, wspólne przebywanie. </a:t>
            </a:r>
            <a:br>
              <a:rPr lang="pl-PL" dirty="0"/>
            </a:br>
            <a:br>
              <a:rPr lang="pl-PL" dirty="0"/>
            </a:br>
            <a:r>
              <a:rPr lang="pl-PL" dirty="0"/>
              <a:t>Faza niemowlęca; </a:t>
            </a:r>
            <a: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cechy istotne: poczucie bezpieczeństwa, uczucie przyjemności; uwarunkowania: postawa uczuciowa matki, karmienie piersią, postawa wobec płci dziecka. </a:t>
            </a:r>
            <a:b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br>
              <a:rPr lang="pl-PL" dirty="0"/>
            </a:br>
            <a:r>
              <a:rPr lang="pl-PL" dirty="0"/>
              <a:t>Faza wczesnodziecięca (1-2 lata); </a:t>
            </a:r>
            <a: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cechy istotne: matryca uczuciowości, podstawy osobowości; uwarunkowania: więź uczuciowa z matką, trening czystości, odżywianie, warunki życia, bodźce. </a:t>
            </a:r>
            <a:b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pl-PL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739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72C3024C-5CA7-4351-8CD6-BE53778DE90E}"/>
              </a:ext>
            </a:extLst>
          </p:cNvPr>
          <p:cNvSpPr/>
          <p:nvPr/>
        </p:nvSpPr>
        <p:spPr>
          <a:xfrm>
            <a:off x="1123122" y="2297309"/>
            <a:ext cx="966083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Faza edypalna (3-4 lata); </a:t>
            </a:r>
            <a: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cechy istotne: świadomość płci, doświadczanie zazdrości; uwarunkowania: więź z ojcem, jego postawa wobec płci dziecka, więź partnerska rodziców. </a:t>
            </a:r>
            <a:b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br>
              <a:rPr lang="pl-PL" dirty="0"/>
            </a:br>
            <a:r>
              <a:rPr lang="pl-PL" dirty="0"/>
              <a:t>Faza zabaw (4-7 lat); </a:t>
            </a:r>
            <a: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cechy istotne: trening przyszłych ról, ciekawość seksualna, zabawy erotyczne; uwarunkowania: kontakty z rówieśnikami, uświadamianie seksualne, więzi między rodzeństwem. </a:t>
            </a:r>
            <a:b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b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pl-PL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000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91749864-D5D0-4B1D-9EF3-ED25324A0440}"/>
              </a:ext>
            </a:extLst>
          </p:cNvPr>
          <p:cNvSpPr/>
          <p:nvPr/>
        </p:nvSpPr>
        <p:spPr>
          <a:xfrm>
            <a:off x="914400" y="1997839"/>
            <a:ext cx="1053547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Faza szkolna (7-11 lat); </a:t>
            </a:r>
            <a: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cechy istotne: identyfikacja z płcią, socjalizacja; uwarunkowania: osobowość wychowawców, kontakty z rówieśnikami, wychowanie seksualne w rodzinie, kultura. </a:t>
            </a:r>
            <a:b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b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pl-PL" dirty="0"/>
              <a:t>Faza przedpokwitaniowa (10-12 lat); </a:t>
            </a:r>
            <a: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cechy istotne: poczucie tożsamości, potrzeba intymności; uwarunkowania: grupy homoerotyczne, usamodzielnianie. </a:t>
            </a:r>
            <a:b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pl-PL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216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50D455B0-0BC5-40C1-B176-F71CD5F92781}"/>
              </a:ext>
            </a:extLst>
          </p:cNvPr>
          <p:cNvSpPr/>
          <p:nvPr/>
        </p:nvSpPr>
        <p:spPr>
          <a:xfrm>
            <a:off x="655983" y="2413338"/>
            <a:ext cx="11231217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Faza dojrzewania (11-19 lat); </a:t>
            </a:r>
            <a: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cechy istotne: biologiczne zmiany, seksualność, związki uczuciowe; uwarunkowania: "odpępnianie się" od rodziców, autonomia, wpływ rówieśników, samowychowanie, samorealizacja, Ja idealne i Ja realne, moda młodzieżowa. 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3570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EA97B10F-06B2-4079-B42F-D29AC72B66A1}"/>
              </a:ext>
            </a:extLst>
          </p:cNvPr>
          <p:cNvSpPr/>
          <p:nvPr/>
        </p:nvSpPr>
        <p:spPr>
          <a:xfrm>
            <a:off x="937591" y="2671107"/>
            <a:ext cx="1031681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Faza wczesnej dojrzałości (20-35 lat); </a:t>
            </a:r>
            <a: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cechy istotne: role płciowe, związki partnerskie, rodzicielstwo; uwarunkowania: zawarcie małżeństwa, założenie rodziny, przystosowanie seksualne partnerów, satysfakcjonująca aktywność seksualna, nawyki i upodobania seksualne. </a:t>
            </a:r>
            <a:endParaRPr lang="pl-PL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403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652462CB-3745-425E-A3CA-15EADB275A34}"/>
              </a:ext>
            </a:extLst>
          </p:cNvPr>
          <p:cNvSpPr/>
          <p:nvPr/>
        </p:nvSpPr>
        <p:spPr>
          <a:xfrm>
            <a:off x="964095" y="2274838"/>
            <a:ext cx="979004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Faza wieku średniego (35-50 lat); </a:t>
            </a:r>
            <a: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cechy istotne: pełna realizacja roli partnerskiej i rodzicielskiej; uwarunkowania: u kobiet rozwój seksualności, u mężczyzn stabilna lub zmniejszająca się stopniowo aktywność seksualna, typowe kryzysy np. "smuga cienia" 40-letnich mężczyzn, obawy kobiet przed zmniejszeniem się ich atrakcyjności. 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0851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75B6AD9A-27FC-4BC2-83E9-6155197F0E02}"/>
              </a:ext>
            </a:extLst>
          </p:cNvPr>
          <p:cNvSpPr/>
          <p:nvPr/>
        </p:nvSpPr>
        <p:spPr>
          <a:xfrm>
            <a:off x="1083365" y="1720840"/>
            <a:ext cx="1010809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Faza wieku przekwitania (48-55 lat) </a:t>
            </a:r>
            <a: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- menopauza, a także andropauza; cechy istotne: ustanie miesiączkowania, objawy andropauzy; uwarunkowania: zespół zmian biologicznych i psychicznych, tzw. druga młodość", zmniejszanie aktywności seksualnej. </a:t>
            </a:r>
            <a:br>
              <a:rPr lang="pl-PL" dirty="0"/>
            </a:br>
            <a:br>
              <a:rPr lang="pl-PL" dirty="0"/>
            </a:br>
            <a:r>
              <a:rPr lang="pl-PL" dirty="0"/>
              <a:t>Faza "jesieni życia" (powyżej 55 lat); </a:t>
            </a:r>
            <a: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cechy istotne: mniejsza aktywność seksualna, dolegliwości, choroby; uwarunkowania: osamotnienie, wiek emerytalny.</a:t>
            </a:r>
            <a:b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pl-PL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225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61652346-9B13-45DA-995D-52AC584CDAB4}"/>
              </a:ext>
            </a:extLst>
          </p:cNvPr>
          <p:cNvSpPr/>
          <p:nvPr/>
        </p:nvSpPr>
        <p:spPr>
          <a:xfrm>
            <a:off x="1699591" y="2136339"/>
            <a:ext cx="87364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Seksualność jest naturalną, pierwotnie uwarunkowaną biologicznie funkcją organizmu. Rozwój psychoseksualny u człowieka ma charakter ciągły, przebiegając od narodzin aż do śmierci. Oznacza to, że dzieci – także małe, przed osiągnięciem dojrzałości płciowej, są również istotami seksualnymi, zdolnymi do ekspresji swojej seksualności w sposób typowy dla wieku i poziomu rozwoju. </a:t>
            </a:r>
          </a:p>
        </p:txBody>
      </p:sp>
    </p:spTree>
    <p:extLst>
      <p:ext uri="{BB962C8B-B14F-4D97-AF65-F5344CB8AC3E}">
        <p14:creationId xmlns:p14="http://schemas.microsoft.com/office/powerpoint/2010/main" val="4119890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9FB7C9FC-57E7-45A7-9A17-E26B856E0EDF}"/>
              </a:ext>
            </a:extLst>
          </p:cNvPr>
          <p:cNvSpPr/>
          <p:nvPr/>
        </p:nvSpPr>
        <p:spPr>
          <a:xfrm>
            <a:off x="3048000" y="3105835"/>
            <a:ext cx="82925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Encyklopedia seksu (wersja na CD-ROM). Red. Zbigniew Lew-Starowicz. </a:t>
            </a:r>
          </a:p>
        </p:txBody>
      </p:sp>
    </p:spTree>
    <p:extLst>
      <p:ext uri="{BB962C8B-B14F-4D97-AF65-F5344CB8AC3E}">
        <p14:creationId xmlns:p14="http://schemas.microsoft.com/office/powerpoint/2010/main" val="3494865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4692A9D-7E6D-46BF-948C-5F1A964D70D6}"/>
              </a:ext>
            </a:extLst>
          </p:cNvPr>
          <p:cNvSpPr/>
          <p:nvPr/>
        </p:nvSpPr>
        <p:spPr>
          <a:xfrm>
            <a:off x="1093304" y="1460478"/>
            <a:ext cx="8458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Pierwsze kilkanaście lat rozwoju seksualnego tworzy fundament dla dorosłej seksualności. W rozwoju seksualnym pierwsze 18 lat nie jest okresem jednolitym – wyraźnym momentem przełomowym jest oczywiście okres dojrzewania. Niektórzy autorzy wyróżniają w przebiegu całego rozwoju psychoseksualnego trzy fazy: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0-12 lat – okres eksperymentalny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12-18 – okres dorastania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18- więcej - dorosłość</a:t>
            </a:r>
          </a:p>
        </p:txBody>
      </p:sp>
    </p:spTree>
    <p:extLst>
      <p:ext uri="{BB962C8B-B14F-4D97-AF65-F5344CB8AC3E}">
        <p14:creationId xmlns:p14="http://schemas.microsoft.com/office/powerpoint/2010/main" val="2498495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2825CBF9-86D4-42EB-8B1E-B3C4AD0BF3FD}"/>
              </a:ext>
            </a:extLst>
          </p:cNvPr>
          <p:cNvSpPr/>
          <p:nvPr/>
        </p:nvSpPr>
        <p:spPr>
          <a:xfrm>
            <a:off x="1669775" y="2274838"/>
            <a:ext cx="84880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Zachowania seksualne dziecka są jednym z elementów jego codziennej aktywności i pełnić mogą różnorodne funkcje: poznawcze (zdobywanie wiedzy o różnicach płciowych, prokreacji), społeczne (np. trening ról płciowych), emocjonalne (zaspakajanie potrzeby bliskości w relacji z drugim człowiekiem, szukanie przyjemnych i satysfakcjonujących przeżyć).</a:t>
            </a:r>
          </a:p>
        </p:txBody>
      </p:sp>
    </p:spTree>
    <p:extLst>
      <p:ext uri="{BB962C8B-B14F-4D97-AF65-F5344CB8AC3E}">
        <p14:creationId xmlns:p14="http://schemas.microsoft.com/office/powerpoint/2010/main" val="323598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0C1C36A-1F9D-4DFA-BAAB-8B0E18399F27}"/>
              </a:ext>
            </a:extLst>
          </p:cNvPr>
          <p:cNvSpPr/>
          <p:nvPr/>
        </p:nvSpPr>
        <p:spPr>
          <a:xfrm>
            <a:off x="1649896" y="2690336"/>
            <a:ext cx="83886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>
                <a:solidFill>
                  <a:srgbClr val="00B0F0"/>
                </a:solidFill>
              </a:rPr>
              <a:t>Wg prof. Marii Beisert przejawy dziecięcej seksualności grupowane są w cztery kategorie: zachowania masturbacyjne, zachowania orientacyjne, zachowania interakcyjne, zachowania twórcze.</a:t>
            </a:r>
          </a:p>
        </p:txBody>
      </p:sp>
    </p:spTree>
    <p:extLst>
      <p:ext uri="{BB962C8B-B14F-4D97-AF65-F5344CB8AC3E}">
        <p14:creationId xmlns:p14="http://schemas.microsoft.com/office/powerpoint/2010/main" val="2807367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55ACCE5A-9F99-4700-9E8B-12AE41127F3A}"/>
              </a:ext>
            </a:extLst>
          </p:cNvPr>
          <p:cNvSpPr/>
          <p:nvPr/>
        </p:nvSpPr>
        <p:spPr>
          <a:xfrm>
            <a:off x="1560443" y="2690336"/>
            <a:ext cx="852777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Według psychoanalizy fazy rozwoju psychoseksualnego to przejściowy stan rozwoju psychoseksualnego, różniący się od stanu poprzedniego oraz następnego przemianami libido, czyli popędu seksualnego.</a:t>
            </a:r>
          </a:p>
        </p:txBody>
      </p:sp>
    </p:spTree>
    <p:extLst>
      <p:ext uri="{BB962C8B-B14F-4D97-AF65-F5344CB8AC3E}">
        <p14:creationId xmlns:p14="http://schemas.microsoft.com/office/powerpoint/2010/main" val="1508203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025CA12-8E8B-4835-8CFE-4DB9E5DD2179}"/>
              </a:ext>
            </a:extLst>
          </p:cNvPr>
          <p:cNvSpPr/>
          <p:nvPr/>
        </p:nvSpPr>
        <p:spPr>
          <a:xfrm>
            <a:off x="1480929" y="2136339"/>
            <a:ext cx="9452113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/>
              <a:t>Faza oralna ("oris" znaczy usta) -</a:t>
            </a:r>
            <a:r>
              <a:rPr lang="pl-PL" sz="2400" dirty="0"/>
              <a:t> </a:t>
            </a:r>
            <a: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obejmuje pierwszych 12-18 miesięcy życia, kiedy dziecko jest skupione na czynnościach związanych ze ssaniem, co przez drażnienie okolic ust sprawia mu przyjemność. Ustami dotyka również przedmiotów - są one jego narzędziem poznania. Zakłócenia w przebiegu tej fazy (brak matki lub niekarmienie piersią) wiążą się z zaburzeniami dalszego rozwoju. </a:t>
            </a:r>
            <a:br>
              <a:rPr lang="pl-PL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pl-PL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791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0FF7D2B-4342-47F0-8B46-AFBE2A965F8B}"/>
              </a:ext>
            </a:extLst>
          </p:cNvPr>
          <p:cNvSpPr/>
          <p:nvPr/>
        </p:nvSpPr>
        <p:spPr>
          <a:xfrm>
            <a:off x="1222513" y="1443841"/>
            <a:ext cx="1035657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Faza analna ("anus" znaczy odbyt) - obejmuje okres pomiędzy 1. a 3. rokiem życia, kiedy dziecko jest poddawane treningowi czystości i czynność wydalania kału.</a:t>
            </a:r>
            <a:r>
              <a:rPr lang="pl-PL" dirty="0"/>
              <a:t> </a:t>
            </a:r>
            <a: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Zabiegi higieniczne związane z drażnieniem odbytu sprawiają mu przyjemność. Psychoanalitycy przywiązują duże znaczenie uczeniu się kontroli własnych funkcji wydalniczych, gdyż jest to moment, w którym po raz pierwszy są stawiane dziecku wymagania - traktuje się go jako początek socjalizacji. Zaburzenie jej przebiegu ma się wiązać z rozwojem sztywności charakteru, późniejszym rygoryzmem, brakiem wyobraźni, zahamowaniami w życiu seksualnym. </a:t>
            </a:r>
            <a:b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pl-PL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218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501AD14-CC0C-44CD-BA16-128D91A32F7D}"/>
              </a:ext>
            </a:extLst>
          </p:cNvPr>
          <p:cNvSpPr/>
          <p:nvPr/>
        </p:nvSpPr>
        <p:spPr>
          <a:xfrm>
            <a:off x="1838739" y="1720840"/>
            <a:ext cx="916387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Faza falliczna - </a:t>
            </a:r>
            <a: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obejmuje okres pomiędzy 3. a 6. rokiem życia, kiedy dziecko skupia zainteresowania na własnych narządach płciowych. Działania z tym związane sprawiają mu przyjemność. Od zachowania rodziców w tym czasie zależeć będzie, czy aktywności dziecka będzie towarzyszyć uczucie wstydu i/lub winy, co w przyszłości stanie się przyczyną kompleksów. Charakterystyczny dla fazy fallicznej jest Kompleks Edypa u chłopców i Kompleks Elektry u dziewcząt. </a:t>
            </a:r>
            <a:br>
              <a:rPr lang="pl-PL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br>
              <a:rPr lang="pl-PL" sz="2400" b="1" dirty="0">
                <a:solidFill>
                  <a:srgbClr val="00B0F0"/>
                </a:solidFill>
              </a:rPr>
            </a:br>
            <a:endParaRPr lang="pl-PL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040917"/>
      </p:ext>
    </p:extLst>
  </p:cSld>
  <p:clrMapOvr>
    <a:masterClrMapping/>
  </p:clrMapOvr>
</p:sld>
</file>

<file path=ppt/theme/theme1.xml><?xml version="1.0" encoding="utf-8"?>
<a:theme xmlns:a="http://schemas.openxmlformats.org/drawingml/2006/main" name="Par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TM04033937[[fn=Para]]</Template>
  <TotalTime>65</TotalTime>
  <Words>830</Words>
  <Application>Microsoft Office PowerPoint</Application>
  <PresentationFormat>Panoramiczny</PresentationFormat>
  <Paragraphs>24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3" baseType="lpstr">
      <vt:lpstr>Arial</vt:lpstr>
      <vt:lpstr>Century Gothic</vt:lpstr>
      <vt:lpstr>Para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user</cp:lastModifiedBy>
  <cp:revision>7</cp:revision>
  <dcterms:created xsi:type="dcterms:W3CDTF">2018-07-12T08:24:13Z</dcterms:created>
  <dcterms:modified xsi:type="dcterms:W3CDTF">2018-07-16T07:18:31Z</dcterms:modified>
</cp:coreProperties>
</file>